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26" d="100"/>
          <a:sy n="26" d="100"/>
        </p:scale>
        <p:origin x="58" y="54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9AB29958-31C0-AB9A-7134-33A893408192}"/>
              </a:ext>
            </a:extLst>
          </p:cNvPr>
          <p:cNvSpPr txBox="1"/>
          <p:nvPr/>
        </p:nvSpPr>
        <p:spPr>
          <a:xfrm>
            <a:off x="11201400" y="1161805"/>
            <a:ext cx="6629400" cy="7848302"/>
          </a:xfrm>
          <a:prstGeom prst="rect">
            <a:avLst/>
          </a:prstGeom>
          <a:noFill/>
        </p:spPr>
        <p:txBody>
          <a:bodyPr wrap="square" rtlCol="0">
            <a:spAutoFit/>
          </a:bodyPr>
          <a:lstStyle/>
          <a:p>
            <a:r>
              <a:rPr lang="en-IN" sz="2400" dirty="0"/>
              <a:t>Analysis</a:t>
            </a:r>
          </a:p>
          <a:p>
            <a:r>
              <a:rPr lang="en-US" sz="2400" dirty="0"/>
              <a:t>food and culture are the two most popular categories, suggesting that users like "real-life" content</a:t>
            </a:r>
            <a:endParaRPr lang="en-IN" sz="2400" dirty="0"/>
          </a:p>
          <a:p>
            <a:endParaRPr lang="en-IN" sz="2400" dirty="0"/>
          </a:p>
          <a:p>
            <a:endParaRPr lang="en-IN" sz="2400" dirty="0"/>
          </a:p>
          <a:p>
            <a:r>
              <a:rPr lang="en-IN" sz="2400" dirty="0"/>
              <a:t>Insight</a:t>
            </a:r>
          </a:p>
          <a:p>
            <a:r>
              <a:rPr lang="en-US" sz="2400" dirty="0"/>
              <a:t>soccer was the third most popular, perhaps due to the tournament coming up. This presents a massive opportunity for Social Buzz to ride on this global event, as all eyes will be on it as well as the players</a:t>
            </a:r>
          </a:p>
          <a:p>
            <a:endParaRPr lang="en-US" sz="2400" dirty="0"/>
          </a:p>
          <a:p>
            <a:endParaRPr lang="en-US" sz="2400" dirty="0"/>
          </a:p>
          <a:p>
            <a:r>
              <a:rPr lang="en-US" sz="2400" dirty="0"/>
              <a:t>Next Steps</a:t>
            </a:r>
          </a:p>
          <a:p>
            <a:r>
              <a:rPr lang="en-US" sz="2400" dirty="0"/>
              <a:t>this analysis was insightful, we are ready to take it to the next stage and we have the expertise within Accenture to help you realize these kinds of insights in production across your organization and in real time. We would love to help you with this.</a:t>
            </a:r>
          </a:p>
          <a:p>
            <a:endParaRPr lang="en-IN" sz="2400" dirty="0"/>
          </a:p>
          <a:p>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24A47808-1494-AA54-DE56-9B4FD38570F1}"/>
              </a:ext>
            </a:extLst>
          </p:cNvPr>
          <p:cNvSpPr txBox="1"/>
          <p:nvPr/>
        </p:nvSpPr>
        <p:spPr>
          <a:xfrm>
            <a:off x="8499198" y="2601679"/>
            <a:ext cx="7350402" cy="6340197"/>
          </a:xfrm>
          <a:prstGeom prst="rect">
            <a:avLst/>
          </a:prstGeom>
          <a:noFill/>
        </p:spPr>
        <p:txBody>
          <a:bodyPr wrap="square" rtlCol="0">
            <a:spAutoFit/>
          </a:bodyPr>
          <a:lstStyle/>
          <a:p>
            <a:r>
              <a:rPr lang="en-US" sz="3200" dirty="0"/>
              <a:t>Social Buzz has reached huge scale in recent years to become recognized as a global unicorn company. We are here to help you manage this scale and to guide you in the right direction</a:t>
            </a:r>
          </a:p>
          <a:p>
            <a:endParaRPr lang="en-US" sz="3200" dirty="0"/>
          </a:p>
          <a:p>
            <a:pPr marL="457200" indent="-457200">
              <a:buFont typeface="Arial" panose="020B0604020202020204" pitchFamily="34" charset="0"/>
              <a:buChar char="•"/>
            </a:pPr>
            <a:r>
              <a:rPr lang="en-US" sz="3200" dirty="0"/>
              <a:t>an audit of your big data practice</a:t>
            </a:r>
          </a:p>
          <a:p>
            <a:pPr marL="457200" indent="-457200">
              <a:buFont typeface="Arial" panose="020B0604020202020204" pitchFamily="34" charset="0"/>
              <a:buChar char="•"/>
            </a:pPr>
            <a:r>
              <a:rPr lang="en-US" sz="3200" dirty="0"/>
              <a:t>Recommendation of Successful IPO</a:t>
            </a:r>
          </a:p>
          <a:p>
            <a:pPr marL="457200" indent="-457200">
              <a:buFont typeface="Arial" panose="020B0604020202020204" pitchFamily="34" charset="0"/>
              <a:buChar char="•"/>
            </a:pPr>
            <a:r>
              <a:rPr lang="en-US" sz="3200" dirty="0"/>
              <a:t>Analysis to find Social Buzz’s top 5 most popular categories of content</a:t>
            </a:r>
          </a:p>
          <a:p>
            <a:endParaRPr lang="en-US" sz="3200" dirty="0"/>
          </a:p>
          <a:p>
            <a:endParaRPr lang="en-US" dirty="0"/>
          </a:p>
          <a:p>
            <a:endParaRPr lang="en-US"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B0B00970-BCE2-1ABF-BEFE-7F9573CE2A1A}"/>
              </a:ext>
            </a:extLst>
          </p:cNvPr>
          <p:cNvSpPr txBox="1"/>
          <p:nvPr/>
        </p:nvSpPr>
        <p:spPr>
          <a:xfrm>
            <a:off x="2507003" y="5178956"/>
            <a:ext cx="6711060" cy="4647426"/>
          </a:xfrm>
          <a:prstGeom prst="rect">
            <a:avLst/>
          </a:prstGeom>
          <a:noFill/>
        </p:spPr>
        <p:txBody>
          <a:bodyPr wrap="square" rtlCol="0">
            <a:spAutoFit/>
          </a:bodyPr>
          <a:lstStyle/>
          <a:p>
            <a:r>
              <a:rPr lang="en-US" sz="3200" dirty="0">
                <a:solidFill>
                  <a:schemeClr val="bg1"/>
                </a:solidFill>
              </a:rPr>
              <a:t>Over </a:t>
            </a:r>
            <a:r>
              <a:rPr lang="en-US" sz="3200" b="1" u="sng" dirty="0">
                <a:solidFill>
                  <a:schemeClr val="bg1"/>
                </a:solidFill>
              </a:rPr>
              <a:t>100000</a:t>
            </a:r>
            <a:r>
              <a:rPr lang="en-US" sz="3200" dirty="0">
                <a:solidFill>
                  <a:schemeClr val="bg1"/>
                </a:solidFill>
              </a:rPr>
              <a:t> posts per day</a:t>
            </a:r>
          </a:p>
          <a:p>
            <a:endParaRPr lang="en-US" sz="3200" dirty="0">
              <a:solidFill>
                <a:schemeClr val="bg1"/>
              </a:solidFill>
            </a:endParaRPr>
          </a:p>
          <a:p>
            <a:r>
              <a:rPr lang="en-US" sz="3200" b="1" u="sng" dirty="0">
                <a:solidFill>
                  <a:schemeClr val="bg1"/>
                </a:solidFill>
              </a:rPr>
              <a:t>36 500 000 </a:t>
            </a:r>
            <a:r>
              <a:rPr lang="en-US" sz="3200" dirty="0">
                <a:solidFill>
                  <a:schemeClr val="bg1"/>
                </a:solidFill>
              </a:rPr>
              <a:t>pieces pf content per year!</a:t>
            </a:r>
          </a:p>
          <a:p>
            <a:r>
              <a:rPr lang="en-US" sz="3200" dirty="0">
                <a:solidFill>
                  <a:schemeClr val="bg1"/>
                </a:solidFill>
              </a:rPr>
              <a:t> </a:t>
            </a:r>
          </a:p>
          <a:p>
            <a:r>
              <a:rPr lang="en-US" sz="3200" dirty="0">
                <a:solidFill>
                  <a:schemeClr val="bg1"/>
                </a:solidFill>
              </a:rPr>
              <a:t>But how to capitalize on it when there is so much?</a:t>
            </a:r>
          </a:p>
          <a:p>
            <a:r>
              <a:rPr lang="en-US" sz="3200" dirty="0">
                <a:solidFill>
                  <a:schemeClr val="bg1"/>
                </a:solidFill>
              </a:rPr>
              <a:t>Analysis to find Social </a:t>
            </a:r>
            <a:r>
              <a:rPr lang="en-US" sz="3200" dirty="0" err="1">
                <a:solidFill>
                  <a:schemeClr val="bg1"/>
                </a:solidFill>
              </a:rPr>
              <a:t>Buzz,s</a:t>
            </a:r>
            <a:r>
              <a:rPr lang="en-US" sz="3200" dirty="0">
                <a:solidFill>
                  <a:schemeClr val="bg1"/>
                </a:solidFill>
              </a:rPr>
              <a:t> top % most popular categories of content</a:t>
            </a:r>
          </a:p>
          <a:p>
            <a:endParaRPr lang="en-IN" sz="4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144EEECD-64C9-D36D-C267-A23189383D1D}"/>
              </a:ext>
            </a:extLst>
          </p:cNvPr>
          <p:cNvSpPr txBox="1"/>
          <p:nvPr/>
        </p:nvSpPr>
        <p:spPr>
          <a:xfrm>
            <a:off x="13910934" y="1825527"/>
            <a:ext cx="3870343" cy="1077218"/>
          </a:xfrm>
          <a:prstGeom prst="rect">
            <a:avLst/>
          </a:prstGeom>
          <a:noFill/>
        </p:spPr>
        <p:txBody>
          <a:bodyPr wrap="square" rtlCol="0">
            <a:spAutoFit/>
          </a:bodyPr>
          <a:lstStyle/>
          <a:p>
            <a:r>
              <a:rPr lang="en-US" sz="3200" dirty="0"/>
              <a:t>Marcus </a:t>
            </a:r>
            <a:r>
              <a:rPr lang="en-US" sz="3200" dirty="0" err="1"/>
              <a:t>Rompton</a:t>
            </a:r>
            <a:endParaRPr lang="en-US" sz="3200" dirty="0"/>
          </a:p>
          <a:p>
            <a:r>
              <a:rPr lang="en-US" sz="3200" dirty="0"/>
              <a:t>(</a:t>
            </a:r>
            <a:r>
              <a:rPr lang="en-US" sz="2000" dirty="0"/>
              <a:t>Senior data expert)</a:t>
            </a:r>
            <a:endParaRPr lang="en-IN" sz="3200" dirty="0"/>
          </a:p>
        </p:txBody>
      </p:sp>
      <p:sp>
        <p:nvSpPr>
          <p:cNvPr id="33" name="TextBox 32">
            <a:extLst>
              <a:ext uri="{FF2B5EF4-FFF2-40B4-BE49-F238E27FC236}">
                <a16:creationId xmlns:a16="http://schemas.microsoft.com/office/drawing/2014/main" id="{F7C9F695-6774-F014-45DC-267FAC8FDD19}"/>
              </a:ext>
            </a:extLst>
          </p:cNvPr>
          <p:cNvSpPr txBox="1"/>
          <p:nvPr/>
        </p:nvSpPr>
        <p:spPr>
          <a:xfrm>
            <a:off x="13981007" y="4774167"/>
            <a:ext cx="3870343" cy="830997"/>
          </a:xfrm>
          <a:prstGeom prst="rect">
            <a:avLst/>
          </a:prstGeom>
          <a:noFill/>
        </p:spPr>
        <p:txBody>
          <a:bodyPr wrap="square" rtlCol="0">
            <a:spAutoFit/>
          </a:bodyPr>
          <a:lstStyle/>
          <a:p>
            <a:r>
              <a:rPr lang="en-US" sz="2400" dirty="0"/>
              <a:t>Andrew Fleming</a:t>
            </a:r>
          </a:p>
          <a:p>
            <a:r>
              <a:rPr lang="en-US" sz="2400" dirty="0"/>
              <a:t>(Chief Technical Architect)</a:t>
            </a:r>
            <a:endParaRPr lang="en-IN" sz="2400" dirty="0"/>
          </a:p>
        </p:txBody>
      </p:sp>
      <p:sp>
        <p:nvSpPr>
          <p:cNvPr id="34" name="TextBox 33">
            <a:extLst>
              <a:ext uri="{FF2B5EF4-FFF2-40B4-BE49-F238E27FC236}">
                <a16:creationId xmlns:a16="http://schemas.microsoft.com/office/drawing/2014/main" id="{B4BDE377-F055-FB10-F6DF-51EDA5DB24A5}"/>
              </a:ext>
            </a:extLst>
          </p:cNvPr>
          <p:cNvSpPr txBox="1"/>
          <p:nvPr/>
        </p:nvSpPr>
        <p:spPr>
          <a:xfrm>
            <a:off x="13981007" y="7658100"/>
            <a:ext cx="3621193" cy="830997"/>
          </a:xfrm>
          <a:prstGeom prst="rect">
            <a:avLst/>
          </a:prstGeom>
          <a:noFill/>
        </p:spPr>
        <p:txBody>
          <a:bodyPr wrap="square" rtlCol="0">
            <a:spAutoFit/>
          </a:bodyPr>
          <a:lstStyle/>
          <a:p>
            <a:r>
              <a:rPr lang="en-IN" sz="2400" dirty="0"/>
              <a:t>Abhinav Sharma</a:t>
            </a:r>
          </a:p>
          <a:p>
            <a:r>
              <a:rPr lang="en-IN" sz="2400" dirty="0"/>
              <a:t>(Data Analyst Intern)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296425"/>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863300"/>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306932"/>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17495"/>
            <a:ext cx="8218223"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1      </a:t>
            </a:r>
            <a:r>
              <a:rPr lang="en-US" sz="5400" dirty="0"/>
              <a:t>Data understanding</a:t>
            </a:r>
            <a:endParaRPr lang="en-US" sz="7192" spc="-640" dirty="0">
              <a:solidFill>
                <a:srgbClr val="FFFFFF"/>
              </a:solidFill>
              <a:latin typeface="Clear Sans Regular Bold"/>
            </a:endParaRPr>
          </a:p>
        </p:txBody>
      </p:sp>
      <p:sp>
        <p:nvSpPr>
          <p:cNvPr id="35" name="TextBox 35"/>
          <p:cNvSpPr txBox="1"/>
          <p:nvPr/>
        </p:nvSpPr>
        <p:spPr>
          <a:xfrm>
            <a:off x="4534646" y="2984043"/>
            <a:ext cx="6514354"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2      </a:t>
            </a:r>
            <a:r>
              <a:rPr lang="en-US" sz="5400" dirty="0"/>
              <a:t>Data extraction </a:t>
            </a:r>
            <a:endParaRPr lang="en-US" sz="7192" spc="-640" dirty="0">
              <a:solidFill>
                <a:srgbClr val="FFFFFF"/>
              </a:solidFill>
              <a:latin typeface="Clear Sans Regular Bold"/>
            </a:endParaRPr>
          </a:p>
        </p:txBody>
      </p:sp>
      <p:sp>
        <p:nvSpPr>
          <p:cNvPr id="36" name="TextBox 36"/>
          <p:cNvSpPr txBox="1"/>
          <p:nvPr/>
        </p:nvSpPr>
        <p:spPr>
          <a:xfrm>
            <a:off x="10108223" y="7828620"/>
            <a:ext cx="7052579" cy="872290"/>
          </a:xfrm>
          <a:prstGeom prst="rect">
            <a:avLst/>
          </a:prstGeom>
        </p:spPr>
        <p:txBody>
          <a:bodyPr wrap="square" lIns="0" tIns="0" rIns="0" bIns="0" rtlCol="0" anchor="t">
            <a:spAutoFit/>
          </a:bodyPr>
          <a:lstStyle/>
          <a:p>
            <a:pPr>
              <a:lnSpc>
                <a:spcPts val="7192"/>
              </a:lnSpc>
            </a:pPr>
            <a:r>
              <a:rPr lang="en-US" sz="5400" spc="-150" dirty="0">
                <a:solidFill>
                  <a:srgbClr val="FFFFFF"/>
                </a:solidFill>
                <a:latin typeface="Clear Sans Regular Bold"/>
              </a:rPr>
              <a:t>5      </a:t>
            </a:r>
            <a:r>
              <a:rPr lang="en-US" sz="5400" spc="-150" dirty="0">
                <a:latin typeface="Calibri" panose="020F0502020204030204" pitchFamily="34" charset="0"/>
                <a:cs typeface="Calibri" panose="020F0502020204030204" pitchFamily="34" charset="0"/>
              </a:rPr>
              <a:t>Uncover Insights</a:t>
            </a:r>
          </a:p>
        </p:txBody>
      </p:sp>
      <p:sp>
        <p:nvSpPr>
          <p:cNvPr id="37" name="TextBox 37"/>
          <p:cNvSpPr txBox="1"/>
          <p:nvPr/>
        </p:nvSpPr>
        <p:spPr>
          <a:xfrm>
            <a:off x="8193879" y="6204766"/>
            <a:ext cx="7052579"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4      </a:t>
            </a:r>
            <a:r>
              <a:rPr lang="en-US" sz="5400" spc="-150" dirty="0"/>
              <a:t>Data Analysis</a:t>
            </a:r>
          </a:p>
        </p:txBody>
      </p:sp>
      <p:sp>
        <p:nvSpPr>
          <p:cNvPr id="38" name="TextBox 38"/>
          <p:cNvSpPr txBox="1"/>
          <p:nvPr/>
        </p:nvSpPr>
        <p:spPr>
          <a:xfrm>
            <a:off x="6396750" y="4660116"/>
            <a:ext cx="8233650" cy="872290"/>
          </a:xfrm>
          <a:prstGeom prst="rect">
            <a:avLst/>
          </a:prstGeom>
        </p:spPr>
        <p:txBody>
          <a:bodyPr wrap="square" lIns="0" tIns="0" rIns="0" bIns="0" rtlCol="0" anchor="t">
            <a:spAutoFit/>
          </a:bodyPr>
          <a:lstStyle/>
          <a:p>
            <a:pPr>
              <a:lnSpc>
                <a:spcPts val="7192"/>
              </a:lnSpc>
            </a:pPr>
            <a:r>
              <a:rPr lang="en-US" sz="5400" spc="-640" dirty="0">
                <a:solidFill>
                  <a:srgbClr val="FFFFFF"/>
                </a:solidFill>
                <a:latin typeface="Clear Sans Regular Bold"/>
              </a:rPr>
              <a:t>3            </a:t>
            </a:r>
            <a:r>
              <a:rPr lang="en-US" sz="5400" spc="-150" dirty="0">
                <a:cs typeface="Calibri" panose="020F0502020204030204" pitchFamily="34" charset="0"/>
              </a:rPr>
              <a:t>Data Modelling</a:t>
            </a:r>
            <a:r>
              <a:rPr lang="en-US" sz="5400" spc="-640" dirty="0">
                <a:cs typeface="Calibri" panose="020F0502020204030204" pitchFamily="34"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EDD70A6D-4EDD-7671-CC12-4D6CB472508B}"/>
              </a:ext>
            </a:extLst>
          </p:cNvPr>
          <p:cNvSpPr txBox="1"/>
          <p:nvPr/>
        </p:nvSpPr>
        <p:spPr>
          <a:xfrm>
            <a:off x="2122243" y="2919935"/>
            <a:ext cx="2825841" cy="5509200"/>
          </a:xfrm>
          <a:prstGeom prst="rect">
            <a:avLst/>
          </a:prstGeom>
          <a:noFill/>
        </p:spPr>
        <p:txBody>
          <a:bodyPr wrap="square" rtlCol="0">
            <a:spAutoFit/>
          </a:bodyPr>
          <a:lstStyle/>
          <a:p>
            <a:pPr algn="ctr"/>
            <a:r>
              <a:rPr lang="en-IN" sz="4400" dirty="0"/>
              <a:t>20</a:t>
            </a:r>
          </a:p>
          <a:p>
            <a:pPr algn="ctr"/>
            <a:endParaRPr lang="en-IN" sz="4400" dirty="0"/>
          </a:p>
          <a:p>
            <a:pPr algn="ctr"/>
            <a:r>
              <a:rPr lang="en-IN" sz="4400" dirty="0"/>
              <a:t>Unique Categories </a:t>
            </a:r>
          </a:p>
          <a:p>
            <a:pPr algn="ctr"/>
            <a:endParaRPr lang="en-IN" sz="4400" dirty="0"/>
          </a:p>
          <a:p>
            <a:pPr algn="ctr"/>
            <a:endParaRPr lang="en-IN" sz="4400" dirty="0"/>
          </a:p>
          <a:p>
            <a:pPr algn="ctr"/>
            <a:endParaRPr lang="en-IN" sz="4400" dirty="0"/>
          </a:p>
          <a:p>
            <a:pPr algn="ctr"/>
            <a:endParaRPr lang="en-IN" sz="4400" dirty="0"/>
          </a:p>
        </p:txBody>
      </p:sp>
      <p:sp>
        <p:nvSpPr>
          <p:cNvPr id="15" name="TextBox 14">
            <a:extLst>
              <a:ext uri="{FF2B5EF4-FFF2-40B4-BE49-F238E27FC236}">
                <a16:creationId xmlns:a16="http://schemas.microsoft.com/office/drawing/2014/main" id="{39BD1831-03CC-8409-5A9E-7C99CFFFA068}"/>
              </a:ext>
            </a:extLst>
          </p:cNvPr>
          <p:cNvSpPr txBox="1"/>
          <p:nvPr/>
        </p:nvSpPr>
        <p:spPr>
          <a:xfrm>
            <a:off x="7272183" y="2919935"/>
            <a:ext cx="3301511" cy="2123658"/>
          </a:xfrm>
          <a:prstGeom prst="rect">
            <a:avLst/>
          </a:prstGeom>
          <a:noFill/>
        </p:spPr>
        <p:txBody>
          <a:bodyPr wrap="square" rtlCol="0">
            <a:spAutoFit/>
          </a:bodyPr>
          <a:lstStyle/>
          <a:p>
            <a:r>
              <a:rPr lang="en-IN" sz="4400" dirty="0"/>
              <a:t>Animal is the most viewed category</a:t>
            </a:r>
          </a:p>
        </p:txBody>
      </p:sp>
      <p:sp>
        <p:nvSpPr>
          <p:cNvPr id="16" name="TextBox 15">
            <a:extLst>
              <a:ext uri="{FF2B5EF4-FFF2-40B4-BE49-F238E27FC236}">
                <a16:creationId xmlns:a16="http://schemas.microsoft.com/office/drawing/2014/main" id="{D337F705-D391-8202-783B-93B20A560AE5}"/>
              </a:ext>
            </a:extLst>
          </p:cNvPr>
          <p:cNvSpPr txBox="1"/>
          <p:nvPr/>
        </p:nvSpPr>
        <p:spPr>
          <a:xfrm>
            <a:off x="13087839" y="2919934"/>
            <a:ext cx="2514145" cy="3477875"/>
          </a:xfrm>
          <a:prstGeom prst="rect">
            <a:avLst/>
          </a:prstGeom>
          <a:noFill/>
        </p:spPr>
        <p:txBody>
          <a:bodyPr wrap="square" rtlCol="0">
            <a:spAutoFit/>
          </a:bodyPr>
          <a:lstStyle/>
          <a:p>
            <a:r>
              <a:rPr lang="en-IN" sz="4400" dirty="0"/>
              <a:t>Maximum  content viewed in May</a:t>
            </a:r>
          </a:p>
          <a:p>
            <a:endParaRPr lang="en-IN" sz="4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1026" name="Picture 2">
            <a:extLst>
              <a:ext uri="{FF2B5EF4-FFF2-40B4-BE49-F238E27FC236}">
                <a16:creationId xmlns:a16="http://schemas.microsoft.com/office/drawing/2014/main" id="{C23B58F5-9C51-BFB4-8849-89E95FDCF0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763" y="1609725"/>
            <a:ext cx="11420475" cy="706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50" name="Picture 2">
            <a:extLst>
              <a:ext uri="{FF2B5EF4-FFF2-40B4-BE49-F238E27FC236}">
                <a16:creationId xmlns:a16="http://schemas.microsoft.com/office/drawing/2014/main" id="{BF859DCD-6162-CD46-DA31-E068C8C36C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763" y="1609725"/>
            <a:ext cx="11420475" cy="706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1676</Words>
  <Application>Microsoft Office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Arial</vt:lpstr>
      <vt:lpstr>Calibri</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Abhinav  Sharma [B TECH IN  DATA SCIENCE AND ENGINEERING - 2020]</cp:lastModifiedBy>
  <cp:revision>8</cp:revision>
  <dcterms:created xsi:type="dcterms:W3CDTF">2006-08-16T00:00:00Z</dcterms:created>
  <dcterms:modified xsi:type="dcterms:W3CDTF">2022-07-20T12:25:27Z</dcterms:modified>
  <dc:identifier>DAEhDyfaYKE</dc:identifier>
</cp:coreProperties>
</file>